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1" r:id="rId17"/>
    <p:sldId id="270" r:id="rId18"/>
    <p:sldId id="274" r:id="rId19"/>
    <p:sldId id="277" r:id="rId20"/>
    <p:sldId id="278" r:id="rId21"/>
    <p:sldId id="275" r:id="rId22"/>
    <p:sldId id="272" r:id="rId23"/>
    <p:sldId id="27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C4BE-D751-4897-9AE7-90FDE0786BE2}" type="datetimeFigureOut">
              <a:rPr lang="uk-UA" smtClean="0"/>
              <a:t>09.06.2025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EFB8-F65D-46C9-B263-4ADB085768F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338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EFB8-F65D-46C9-B263-4ADB085768F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177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96EE-0812-4BFD-9BB3-DE4AA61F0804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601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BB4B5-DA13-4469-9331-F87ADE00B80C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001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9246-761A-4E69-93CE-22DBA039500A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73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4C9A9-BEEB-47B3-A9A8-67F234AE056C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65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4DD-EE2C-4AF3-8675-6858AAF0E580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8285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6E66-089E-4DA3-B0DA-C0C7478C2C8F}" type="datetime1">
              <a:rPr lang="uk-UA" smtClean="0"/>
              <a:t>09.06.2025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2700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799B-56FA-4F9D-855A-42CA79CE4F5A}" type="datetime1">
              <a:rPr lang="uk-UA" smtClean="0"/>
              <a:t>09.06.2025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336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4BDB-8A22-4953-9138-F90DD0727EA7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7534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A8AE-BDC5-4CCF-AB33-D70E1CEB98E5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55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8704-044A-40A9-B01D-DF7428BAC472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102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AD63-F595-4064-AF50-F53F3EC291C4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39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AAD4-A353-4A75-91C0-A9C30DBCB155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798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76C8-9DDF-4E00-8D54-A67E846759F4}" type="datetime1">
              <a:rPr lang="uk-UA" smtClean="0"/>
              <a:t>09.06.2025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258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E34A-A0A2-4A44-B36C-651B28F6F4BB}" type="datetime1">
              <a:rPr lang="uk-UA" smtClean="0"/>
              <a:t>09.06.2025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284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0A550-EE49-4B95-BAA6-291B201EC8CC}" type="datetime1">
              <a:rPr lang="uk-UA" smtClean="0"/>
              <a:t>09.06.2025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167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FA68-DF00-4FD2-A548-0726DE741C0C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502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CA3C-7C2D-4648-A161-3FD80311D86A}" type="datetime1">
              <a:rPr lang="uk-UA" smtClean="0"/>
              <a:t>09.06.2025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153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05AF10-3573-4227-84E4-D50BC7A44E8A}" type="datetime1">
              <a:rPr lang="uk-UA" smtClean="0"/>
              <a:t>09.06.2025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0109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F0278-D2C0-D3B7-30D1-D117D2A29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41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Веб-система «Онлайн </a:t>
            </a:r>
            <a:r>
              <a:rPr lang="ru-RU" dirty="0" err="1"/>
              <a:t>аукціон</a:t>
            </a:r>
            <a:r>
              <a:rPr lang="ru-RU" dirty="0"/>
              <a:t> для </a:t>
            </a:r>
            <a:r>
              <a:rPr lang="ru-RU" dirty="0" err="1"/>
              <a:t>рідкісних</a:t>
            </a:r>
            <a:r>
              <a:rPr lang="ru-RU" dirty="0"/>
              <a:t> </a:t>
            </a:r>
            <a:r>
              <a:rPr lang="ru-RU" dirty="0" err="1"/>
              <a:t>товарів</a:t>
            </a:r>
            <a:r>
              <a:rPr lang="ru-RU" dirty="0"/>
              <a:t>». </a:t>
            </a:r>
            <a:r>
              <a:rPr lang="uk-UA" dirty="0"/>
              <a:t>Серверна частина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35906-2AA1-14E6-6674-4113CAC93F21}"/>
              </a:ext>
            </a:extLst>
          </p:cNvPr>
          <p:cNvSpPr txBox="1"/>
          <p:nvPr/>
        </p:nvSpPr>
        <p:spPr>
          <a:xfrm>
            <a:off x="3045324" y="280694"/>
            <a:ext cx="6101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/>
              <a:t>Міністерство освіти і науки України</a:t>
            </a:r>
          </a:p>
          <a:p>
            <a:pPr algn="ctr"/>
            <a:r>
              <a:rPr lang="uk-UA"/>
              <a:t>Харківський національний університет радіоелектроніки</a:t>
            </a:r>
          </a:p>
          <a:p>
            <a:pPr algn="ctr"/>
            <a:r>
              <a:rPr lang="uk-UA"/>
              <a:t>Кваліфікаційна робота бакалавра</a:t>
            </a:r>
            <a:endParaRPr lang="ru-UA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FC6761E8-BC53-787C-BE6C-8D407A7ED546}"/>
              </a:ext>
            </a:extLst>
          </p:cNvPr>
          <p:cNvSpPr>
            <a:spLocks noGrp="1"/>
          </p:cNvSpPr>
          <p:nvPr/>
        </p:nvSpPr>
        <p:spPr>
          <a:xfrm>
            <a:off x="451483" y="5145655"/>
            <a:ext cx="2931417" cy="110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b="1" dirty="0" err="1"/>
              <a:t>Виконав</a:t>
            </a:r>
            <a:r>
              <a:rPr lang="en-US" b="1" dirty="0"/>
              <a:t>:</a:t>
            </a:r>
            <a:endParaRPr lang="uk-UA" b="1" dirty="0"/>
          </a:p>
          <a:p>
            <a:pPr algn="l">
              <a:spcBef>
                <a:spcPts val="0"/>
              </a:spcBef>
            </a:pPr>
            <a:r>
              <a:rPr lang="uk-UA" b="1" dirty="0" err="1"/>
              <a:t>ст</a:t>
            </a:r>
            <a:r>
              <a:rPr lang="en-US" b="1" dirty="0"/>
              <a:t>. </a:t>
            </a:r>
            <a:r>
              <a:rPr lang="uk-UA" b="1" dirty="0" err="1"/>
              <a:t>гр</a:t>
            </a:r>
            <a:r>
              <a:rPr lang="en-US" b="1" dirty="0"/>
              <a:t>.</a:t>
            </a:r>
            <a:r>
              <a:rPr lang="uk-UA" b="1" dirty="0"/>
              <a:t> ПЗПІ-21-8</a:t>
            </a:r>
          </a:p>
          <a:p>
            <a:pPr algn="l">
              <a:spcBef>
                <a:spcPts val="0"/>
              </a:spcBef>
            </a:pPr>
            <a:r>
              <a:rPr lang="uk-UA" b="1" dirty="0"/>
              <a:t>Соловей Станіслав Романович</a:t>
            </a:r>
            <a:r>
              <a:rPr lang="uk-UA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77958F9-CE47-9601-8B8D-15838D74C9ED}"/>
              </a:ext>
            </a:extLst>
          </p:cNvPr>
          <p:cNvSpPr txBox="1">
            <a:spLocks/>
          </p:cNvSpPr>
          <p:nvPr/>
        </p:nvSpPr>
        <p:spPr>
          <a:xfrm>
            <a:off x="9673448" y="5366315"/>
            <a:ext cx="2518552" cy="88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600" b="1" dirty="0" err="1"/>
              <a:t>Керівник</a:t>
            </a:r>
            <a:r>
              <a:rPr lang="en-US" sz="1600" b="1" dirty="0"/>
              <a:t>:</a:t>
            </a:r>
            <a:endParaRPr lang="uk-UA" sz="1600" b="1" dirty="0"/>
          </a:p>
          <a:p>
            <a:pPr>
              <a:spcBef>
                <a:spcPts val="0"/>
              </a:spcBef>
            </a:pPr>
            <a:r>
              <a:rPr lang="uk-UA" sz="1600" b="1" kern="0" dirty="0" err="1">
                <a:effectLst/>
                <a:ea typeface="Times New Roman" panose="02020603050405020304" pitchFamily="18" charset="0"/>
              </a:rPr>
              <a:t>ст.викл</a:t>
            </a:r>
            <a:r>
              <a:rPr lang="uk-UA" sz="1600" b="1" kern="0" dirty="0">
                <a:effectLst/>
                <a:ea typeface="Times New Roman" panose="02020603050405020304" pitchFamily="18" charset="0"/>
              </a:rPr>
              <a:t>. кафедри ПІ Олександр ОЛІЙНИК</a:t>
            </a:r>
            <a:endParaRPr lang="en-US" sz="1600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8F7033E-C060-43C6-16B0-C122C83E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6001" y="6338570"/>
            <a:ext cx="753545" cy="365125"/>
          </a:xfrm>
        </p:spPr>
        <p:txBody>
          <a:bodyPr/>
          <a:lstStyle/>
          <a:p>
            <a:fld id="{874E4E01-AE9B-4577-BD5C-48BC0110B8C6}" type="slidenum">
              <a:rPr lang="uk-UA" sz="1600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804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02182-B17F-9476-DC3D-9B1F0F84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EE094C5-55E0-5006-309F-19025350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501" y="6099468"/>
            <a:ext cx="6786997" cy="56650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Use-Case </a:t>
            </a:r>
            <a:r>
              <a:rPr lang="uk-UA" sz="2800" dirty="0"/>
              <a:t>діаграма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9BC12-0BEC-EDF6-3693-53A7EA17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64" y="1648318"/>
            <a:ext cx="6470824" cy="4382881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65E189A-3416-9156-BD79-49EA85DC3882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744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08CF5-867D-1CC0-1322-022A2FB9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AFC2F8D-71F1-C4F2-DDBB-8A65D1B5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577" y="6128582"/>
            <a:ext cx="3594197" cy="566445"/>
          </a:xfrm>
        </p:spPr>
        <p:txBody>
          <a:bodyPr/>
          <a:lstStyle/>
          <a:p>
            <a:pPr marL="36900" indent="0" algn="ctr">
              <a:buNone/>
            </a:pPr>
            <a:r>
              <a:rPr lang="uk-UA" dirty="0"/>
              <a:t>ДІАГРАМА КОМПОНЕНТІВ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75894-65A9-0291-D416-91ED90B6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90" y="1753760"/>
            <a:ext cx="8202170" cy="4201111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7D613928-CC49-62F5-69CF-6E2976186EB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05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41FA8-4105-B3C2-E3F3-AB7227D0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521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60D4D26-E2AE-2432-F44E-0DD48991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53" y="6057561"/>
            <a:ext cx="5505293" cy="599271"/>
          </a:xfrm>
        </p:spPr>
        <p:txBody>
          <a:bodyPr/>
          <a:lstStyle/>
          <a:p>
            <a:pPr marL="36900" indent="0" algn="ctr">
              <a:buNone/>
            </a:pPr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для </a:t>
            </a:r>
            <a:r>
              <a:rPr lang="ru-RU" dirty="0" err="1"/>
              <a:t>програмної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endParaRPr lang="uk-UA" dirty="0"/>
          </a:p>
        </p:txBody>
      </p:sp>
      <p:pic>
        <p:nvPicPr>
          <p:cNvPr id="4" name="Рисунок 3" descr="Изображение выглядит как снимок экрана, текст, диаграмм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43467D-6A66-05B7-FD6E-1600B182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174" y="1300981"/>
            <a:ext cx="4383004" cy="4756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080A3F42-78FB-B7FB-5148-51AADFB68E1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160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C001C-39C1-BF94-6081-98B8A8C7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014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708D988-9DFF-5365-A2DF-F1BBC55B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101" y="5911254"/>
            <a:ext cx="4353149" cy="669375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-діаграма для програмної системи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DDD3C6-09C2-C649-9286-00E5316BE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40" y="1693947"/>
            <a:ext cx="6718472" cy="4105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0C639AF7-E7B5-EBC7-F478-8BDC7918803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34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C91EC-A689-0F0F-C361-C2C5249A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60176"/>
            <a:ext cx="10353762" cy="970450"/>
          </a:xfrm>
        </p:spPr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4D4BE61-D21B-0A07-3B4C-E91B7555E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069685" cy="356192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uk-UA" dirty="0"/>
              <a:t>Реєстрація: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Хешування пароля (</a:t>
            </a:r>
            <a:r>
              <a:rPr lang="en-US" dirty="0" err="1"/>
              <a:t>bcrypt</a:t>
            </a:r>
            <a:r>
              <a:rPr lang="en-US" dirty="0"/>
              <a:t>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Перевірка унікальності </a:t>
            </a:r>
            <a:r>
              <a:rPr lang="en-US" dirty="0"/>
              <a:t>email.</a:t>
            </a:r>
          </a:p>
          <a:p>
            <a:pPr marL="36900" indent="0">
              <a:buNone/>
            </a:pPr>
            <a:r>
              <a:rPr lang="uk-UA" dirty="0"/>
              <a:t>Авторизація: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Сесії (</a:t>
            </a:r>
            <a:r>
              <a:rPr lang="en-US" dirty="0"/>
              <a:t>express-session).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en-US" dirty="0"/>
              <a:t>Middleware </a:t>
            </a:r>
            <a:r>
              <a:rPr lang="en-US" dirty="0" err="1"/>
              <a:t>isAuthenticated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B9D8110-99CF-8ED3-5790-85520C0C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637" y="2097889"/>
            <a:ext cx="5470256" cy="3763896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програмне забезпечення, Комп’ютерна піктограма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31599B4-8DDD-30DA-D34E-12CFBFE9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12" y="4493789"/>
            <a:ext cx="3805650" cy="1905972"/>
          </a:xfrm>
          <a:prstGeom prst="rect">
            <a:avLst/>
          </a:prstGeom>
        </p:spPr>
      </p:pic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0825720F-CE31-9FAC-3F30-BAB876FFC30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8364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18F9-7D7C-5D46-E1DE-AE6053EE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1BCDC-CC3E-9E47-F553-062AEBDF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7872"/>
            <a:ext cx="10353762" cy="970450"/>
          </a:xfrm>
        </p:spPr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pic>
        <p:nvPicPr>
          <p:cNvPr id="4" name="Рисунок 3" descr="Зображення, що містить текст, знімок екрана, число,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32B4E32-8F1A-62CC-B861-D0274D1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94" y="1577742"/>
            <a:ext cx="3980815" cy="239077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069C571-771E-258E-EDE9-A7A1CD45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92" y="1443990"/>
            <a:ext cx="4777857" cy="4328816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A731D450-5FBD-09AE-A4BC-F5BC7C4D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63" y="4247938"/>
            <a:ext cx="1895475" cy="2282190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CE37BD3F-ECE1-2A53-5FCF-00BC952F0A3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7192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4DB57-0A26-1A94-DF61-DE76189B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pic>
        <p:nvPicPr>
          <p:cNvPr id="4" name="Рисунок 3" descr="Зображення, що містить текст, програмне забезпечення, Мультимедійне програмне забезпечення, Комп’ютерна піктограм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FDAA3FB-A1D3-3185-55BF-05B61C54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" y="2279650"/>
            <a:ext cx="5501683" cy="325437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F001D0F-FA0C-AFE0-E84C-CCA393EB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2" y="1656715"/>
            <a:ext cx="4972050" cy="4591685"/>
          </a:xfrm>
          <a:prstGeom prst="rect">
            <a:avLst/>
          </a:prstGeom>
        </p:spPr>
      </p:pic>
      <p:sp>
        <p:nvSpPr>
          <p:cNvPr id="8" name="Місце для номера слайда 3">
            <a:extLst>
              <a:ext uri="{FF2B5EF4-FFF2-40B4-BE49-F238E27FC236}">
                <a16:creationId xmlns:a16="http://schemas.microsoft.com/office/drawing/2014/main" id="{56746C2C-3D09-B806-5819-E583DFBD7189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729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EEECC-728B-C7E8-FEDD-10AF4074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Інтеграція з </a:t>
            </a:r>
            <a:r>
              <a:rPr lang="en-US" dirty="0"/>
              <a:t>PayPal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A3B322-3680-B395-8337-A8FAC885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64" y="1665073"/>
            <a:ext cx="4226096" cy="2195727"/>
          </a:xfrm>
        </p:spPr>
        <p:txBody>
          <a:bodyPr/>
          <a:lstStyle/>
          <a:p>
            <a:pPr marL="36900" indent="0">
              <a:buNone/>
            </a:pPr>
            <a:r>
              <a:rPr lang="uk-UA" dirty="0"/>
              <a:t>Процес: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Створення замовлення (</a:t>
            </a:r>
            <a:r>
              <a:rPr lang="en-US" dirty="0" err="1"/>
              <a:t>ordersCreateRequest</a:t>
            </a:r>
            <a:r>
              <a:rPr lang="en-US" dirty="0"/>
              <a:t>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Підтвердження оплати (</a:t>
            </a:r>
            <a:r>
              <a:rPr lang="en-US" dirty="0" err="1"/>
              <a:t>ordersCaptureRequest</a:t>
            </a:r>
            <a:r>
              <a:rPr lang="en-US" dirty="0"/>
              <a:t>).</a:t>
            </a:r>
          </a:p>
        </p:txBody>
      </p:sp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1D21B7-A2E4-ADEA-C6B3-E5510815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031" y="1591040"/>
            <a:ext cx="6215864" cy="4797274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, програмне забезпечення, Комп’ютерна піктограм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A816004-14DA-5A59-C966-5816C9A6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0" y="3997539"/>
            <a:ext cx="4752975" cy="2390775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6E03AEBE-3BA3-E54B-6EC1-8A0DDA73D8B7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8936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2D55B-FDBC-2329-C770-79C68909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pic>
        <p:nvPicPr>
          <p:cNvPr id="4" name="Рисунок 3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C2BB07F4-7C50-21A9-46D4-78404A38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43" y="1693625"/>
            <a:ext cx="5624165" cy="372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11744B-50AB-43A2-0D3E-2E58304CCD52}"/>
              </a:ext>
            </a:extLst>
          </p:cNvPr>
          <p:cNvSpPr txBox="1"/>
          <p:nvPr/>
        </p:nvSpPr>
        <p:spPr>
          <a:xfrm>
            <a:off x="6561582" y="2237370"/>
            <a:ext cx="5438394" cy="263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Надсилання GET-запиту на /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bids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 метою отримання повного списку ставок.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Отримання масиву об’єктів ставок у форматі JSON зі статусом 200 OK.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Відповідь містить список ставок, кожна з яких має поля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price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status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Статус відповіді – 200 OK.</a:t>
            </a:r>
          </a:p>
        </p:txBody>
      </p:sp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9773C804-6F5B-59A8-8349-D98750DFD44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6155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5F18-3A20-1A62-A84F-F4CE3421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5B1D-35B2-0BB7-80DC-FC12A03E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7C477-C80C-D6CB-B2AD-7718DF3E9E3D}"/>
              </a:ext>
            </a:extLst>
          </p:cNvPr>
          <p:cNvSpPr txBox="1"/>
          <p:nvPr/>
        </p:nvSpPr>
        <p:spPr>
          <a:xfrm>
            <a:off x="6561582" y="2237370"/>
            <a:ext cx="543839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GET-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 до 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/v1/users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отримання повного списку користувачів.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Масив користувачів у форматі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JSON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із коректними даними (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id, username, email, role).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Отримано список користувачів, усі поля наявні. Статус відповіді –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</p:txBody>
      </p:sp>
      <p:pic>
        <p:nvPicPr>
          <p:cNvPr id="6" name="Рисунок 5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EB0B1D8-B375-7975-D8B2-58E33F4F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7" y="1822704"/>
            <a:ext cx="5743252" cy="3800856"/>
          </a:xfrm>
          <a:prstGeom prst="rect">
            <a:avLst/>
          </a:prstGeom>
        </p:spPr>
      </p:pic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F687EDC5-72A2-CE2F-1BFC-DFE8FDF6D3E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1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34DBB-70D0-380B-DBF2-D9C08D6F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uk-UA"/>
              <a:t>Мета роботи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A0BFCAB-B485-EFBE-EE64-1878EF63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ru-RU" sz="2800" dirty="0" err="1"/>
              <a:t>Розробити</a:t>
            </a:r>
            <a:r>
              <a:rPr lang="ru-RU" sz="2800" dirty="0"/>
              <a:t> онлайн-платформу для </a:t>
            </a:r>
            <a:r>
              <a:rPr lang="ru-RU" sz="2800" dirty="0" err="1"/>
              <a:t>аукціонів</a:t>
            </a:r>
            <a:r>
              <a:rPr lang="ru-RU" sz="2800" dirty="0"/>
              <a:t>, яка </a:t>
            </a:r>
            <a:r>
              <a:rPr lang="ru-RU" sz="2800" dirty="0" err="1"/>
              <a:t>дає</a:t>
            </a:r>
            <a:r>
              <a:rPr lang="ru-RU" sz="2800" dirty="0"/>
              <a:t> </a:t>
            </a:r>
            <a:r>
              <a:rPr lang="ru-RU" sz="2800" dirty="0" err="1"/>
              <a:t>змогу</a:t>
            </a:r>
            <a:r>
              <a:rPr lang="ru-RU" sz="2800" dirty="0"/>
              <a:t> </a:t>
            </a:r>
            <a:r>
              <a:rPr lang="ru-RU" sz="2800" dirty="0" err="1"/>
              <a:t>користувачам</a:t>
            </a:r>
            <a:r>
              <a:rPr lang="ru-RU" sz="2800" dirty="0"/>
              <a:t> </a:t>
            </a:r>
            <a:r>
              <a:rPr lang="ru-RU" sz="2800" dirty="0" err="1"/>
              <a:t>розміщувати</a:t>
            </a:r>
            <a:r>
              <a:rPr lang="ru-RU" sz="2800" dirty="0"/>
              <a:t> </a:t>
            </a:r>
            <a:r>
              <a:rPr lang="ru-RU" sz="2800" dirty="0" err="1"/>
              <a:t>лоти</a:t>
            </a:r>
            <a:r>
              <a:rPr lang="ru-RU" sz="2800" dirty="0"/>
              <a:t>, </a:t>
            </a:r>
            <a:r>
              <a:rPr lang="ru-RU" sz="2800" dirty="0" err="1"/>
              <a:t>здійснювати</a:t>
            </a:r>
            <a:r>
              <a:rPr lang="ru-RU" sz="2800" dirty="0"/>
              <a:t> ставки, </a:t>
            </a:r>
            <a:r>
              <a:rPr lang="ru-RU" sz="2800" dirty="0" err="1"/>
              <a:t>залишати</a:t>
            </a:r>
            <a:r>
              <a:rPr lang="ru-RU" sz="2800" dirty="0"/>
              <a:t> </a:t>
            </a:r>
            <a:r>
              <a:rPr lang="ru-RU" sz="2800" dirty="0" err="1"/>
              <a:t>відгуки</a:t>
            </a:r>
            <a:r>
              <a:rPr lang="ru-RU" sz="2800" dirty="0"/>
              <a:t> та </a:t>
            </a:r>
            <a:r>
              <a:rPr lang="ru-RU" sz="2800" dirty="0" err="1"/>
              <a:t>користуватися</a:t>
            </a:r>
            <a:r>
              <a:rPr lang="ru-RU" sz="2800" dirty="0"/>
              <a:t> </a:t>
            </a:r>
            <a:r>
              <a:rPr lang="ru-RU" sz="2800" dirty="0" err="1"/>
              <a:t>сервісом</a:t>
            </a:r>
            <a:r>
              <a:rPr lang="ru-RU" sz="2800" dirty="0"/>
              <a:t> з будь-</a:t>
            </a:r>
            <a:r>
              <a:rPr lang="ru-RU" sz="2800" dirty="0" err="1"/>
              <a:t>якого</a:t>
            </a:r>
            <a:r>
              <a:rPr lang="ru-RU" sz="2800" dirty="0"/>
              <a:t> пристрою</a:t>
            </a:r>
            <a:endParaRPr lang="uk-UA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Графіка 4">
            <a:extLst>
              <a:ext uri="{FF2B5EF4-FFF2-40B4-BE49-F238E27FC236}">
                <a16:creationId xmlns:a16="http://schemas.microsoft.com/office/drawing/2014/main" id="{F8AF8844-2D3E-BBC2-7C19-EB4DCEFD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5015" y="1645518"/>
            <a:ext cx="3566963" cy="3566963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9AE27E86-F075-7864-B02C-622225073E12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706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372F-3ADB-1EAD-DBFE-0AE8B52D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33567-D13C-C52E-29BC-7265F475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EDF9D-0FD3-5BD1-2045-5C8C3E29FE66}"/>
              </a:ext>
            </a:extLst>
          </p:cNvPr>
          <p:cNvSpPr txBox="1"/>
          <p:nvPr/>
        </p:nvSpPr>
        <p:spPr>
          <a:xfrm>
            <a:off x="6561582" y="2237370"/>
            <a:ext cx="543839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GET-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 до 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/v1/reviews/1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отримання відгуків про користувача з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 = 1.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Масив об’єктів-відгуків із полями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text, rate,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статус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Відповідь містить список відгуків, дані вірні. Статус відповіді –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</p:txBody>
      </p:sp>
      <p:pic>
        <p:nvPicPr>
          <p:cNvPr id="4" name="Рисунок 3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EAA846-1597-A94A-F312-FBDB4A7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4" y="1568196"/>
            <a:ext cx="5865571" cy="3881628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01447ECE-DB59-2AB2-94BF-42960438D94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7542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9A95E-FEBE-EB63-48B0-32D3214F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3568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5B8FF-07BD-633E-B265-42F1442E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75" y="1324018"/>
            <a:ext cx="4706299" cy="22065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3EDD0D-0D24-3FD2-EA2C-C903E5E9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75" y="4050791"/>
            <a:ext cx="4890329" cy="21621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A5951-FFF6-55B9-65C0-E0739E540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37" y="1708505"/>
            <a:ext cx="4320925" cy="3137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88CE6-5E2E-AE89-D968-9EF1F4B9C855}"/>
              </a:ext>
            </a:extLst>
          </p:cNvPr>
          <p:cNvSpPr txBox="1"/>
          <p:nvPr/>
        </p:nvSpPr>
        <p:spPr>
          <a:xfrm>
            <a:off x="6947249" y="3530532"/>
            <a:ext cx="426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№1 -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Авторизація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користувача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E143-2374-7423-07F8-797C1F24B670}"/>
              </a:ext>
            </a:extLst>
          </p:cNvPr>
          <p:cNvSpPr txBox="1"/>
          <p:nvPr/>
        </p:nvSpPr>
        <p:spPr>
          <a:xfrm>
            <a:off x="614555" y="4898051"/>
            <a:ext cx="453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№3 -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Створення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нового предмету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5628-D9DA-F24A-B148-EF68785A11C1}"/>
              </a:ext>
            </a:extLst>
          </p:cNvPr>
          <p:cNvSpPr txBox="1"/>
          <p:nvPr/>
        </p:nvSpPr>
        <p:spPr>
          <a:xfrm>
            <a:off x="7084861" y="6212984"/>
            <a:ext cx="43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№2 - 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Отримання списку послуг</a:t>
            </a:r>
            <a:endParaRPr lang="uk-UA" dirty="0"/>
          </a:p>
        </p:txBody>
      </p:sp>
      <p:sp>
        <p:nvSpPr>
          <p:cNvPr id="15" name="Місце для номера слайда 3">
            <a:extLst>
              <a:ext uri="{FF2B5EF4-FFF2-40B4-BE49-F238E27FC236}">
                <a16:creationId xmlns:a16="http://schemas.microsoft.com/office/drawing/2014/main" id="{9BF7EEC6-F1B9-8084-33AA-603477962D5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261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C7338-9294-6F84-E68C-25D3981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 щодо тестування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E474A25-923C-38B2-9990-8438072BD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uk-UA" dirty="0"/>
              <a:t>У ході тестування було виявлено кілька недоліків: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відсутність повідомлення про помилку при некоректному форматі дати;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можливість відправити замовлення без часу (цей випадок не був </a:t>
            </a:r>
            <a:r>
              <a:rPr lang="uk-UA" dirty="0" err="1"/>
              <a:t>валідуваний</a:t>
            </a:r>
            <a:r>
              <a:rPr lang="uk-UA" dirty="0"/>
              <a:t>);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повідомлення про помилки були англійською – вирішено перекласти їх українською.</a:t>
            </a:r>
          </a:p>
          <a:p>
            <a:pPr marL="36900" indent="0">
              <a:buNone/>
            </a:pPr>
            <a:r>
              <a:rPr lang="uk-UA" dirty="0"/>
              <a:t>Було </a:t>
            </a:r>
            <a:r>
              <a:rPr lang="uk-UA" dirty="0" err="1"/>
              <a:t>внесено</a:t>
            </a:r>
            <a:r>
              <a:rPr lang="uk-UA" dirty="0"/>
              <a:t> зміни у відповідні обробники маршрутів на сервері: додано перевірки на обов’язковість поля </a:t>
            </a:r>
            <a:r>
              <a:rPr lang="en-US" dirty="0"/>
              <a:t>time, </a:t>
            </a:r>
            <a:r>
              <a:rPr lang="uk-UA" dirty="0"/>
              <a:t>формат дати приведено до </a:t>
            </a:r>
            <a:r>
              <a:rPr lang="en-US" dirty="0"/>
              <a:t>ISO, </a:t>
            </a:r>
            <a:r>
              <a:rPr lang="uk-UA" dirty="0"/>
              <a:t>усі повідомлення – локалізовані.</a:t>
            </a:r>
          </a:p>
          <a:p>
            <a:pPr marL="36900" indent="0">
              <a:buNone/>
            </a:pPr>
            <a:r>
              <a:rPr lang="uk-UA" dirty="0"/>
              <a:t>Тестування за допомогою </a:t>
            </a:r>
            <a:r>
              <a:rPr lang="en-US" dirty="0"/>
              <a:t>Postman </a:t>
            </a:r>
            <a:r>
              <a:rPr lang="uk-UA" dirty="0"/>
              <a:t>дозволило автоматизовано перевірити ключові сценарії взаємодії з </a:t>
            </a:r>
            <a:r>
              <a:rPr lang="en-US" dirty="0"/>
              <a:t>API, </a:t>
            </a:r>
            <a:r>
              <a:rPr lang="uk-UA" dirty="0"/>
              <a:t>переконатися в надійності серверу, і гарантувати, що користувач отримує передбачуваний результат у відповідь на свої дії.</a:t>
            </a:r>
          </a:p>
          <a:p>
            <a:pPr marL="36900" indent="0">
              <a:buNone/>
            </a:pPr>
            <a:endParaRPr lang="uk-UA" dirty="0"/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DF8334F4-7DB2-48BC-1A62-438C8B0A47CB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673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BEFB0-12A6-0E6E-A62C-F2918C3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uk-UA" sz="4800" dirty="0"/>
              <a:t>Висновки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27DB906-385D-49E4-FEFE-FC0FABAF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87897"/>
            <a:ext cx="10353762" cy="4058751"/>
          </a:xfrm>
        </p:spPr>
        <p:txBody>
          <a:bodyPr/>
          <a:lstStyle/>
          <a:p>
            <a:pPr marL="36900" indent="0"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2400" b="1" i="0" dirty="0" err="1">
                <a:solidFill>
                  <a:srgbClr val="F8FAFF"/>
                </a:solidFill>
                <a:effectLst/>
                <a:latin typeface="quote-cjk-patch"/>
              </a:rPr>
              <a:t>Досягнено</a:t>
            </a:r>
            <a:r>
              <a:rPr lang="uk-UA" sz="2400" b="1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endParaRPr lang="uk-UA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Стабільна робота аукціонів у реальному часі.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Масштабована архітектура (</a:t>
            </a: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MVC + REST).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Захищені транзакції.</a:t>
            </a:r>
          </a:p>
          <a:p>
            <a:pPr marL="3690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2400" b="1" i="0" dirty="0">
                <a:solidFill>
                  <a:srgbClr val="F8FAFF"/>
                </a:solidFill>
                <a:effectLst/>
                <a:latin typeface="quote-cjk-patch"/>
              </a:rPr>
              <a:t>Перспективи:</a:t>
            </a:r>
            <a:endParaRPr lang="uk-UA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Додаток для </a:t>
            </a: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Android/iOS.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AI </a:t>
            </a: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для оцінки рідкісності товарів.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AI</a:t>
            </a: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 для перевірки створених аукціонів</a:t>
            </a:r>
          </a:p>
          <a:p>
            <a:pPr marL="36900" indent="0">
              <a:buNone/>
            </a:pPr>
            <a:endParaRPr lang="uk-UA" dirty="0"/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DE9F8F17-FE49-2680-47DF-551B9B752D00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990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3D5DF-40FB-5B60-6340-CD10BC4E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sz="6000" dirty="0"/>
              <a:t>Дякую за увагу!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43A796CE-C6E6-7271-0411-F752064B8EE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839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3C5AF-3C24-11BB-E050-7DEC54CB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1" y="483214"/>
            <a:ext cx="4371437" cy="1167171"/>
          </a:xfrm>
        </p:spPr>
        <p:txBody>
          <a:bodyPr anchor="b">
            <a:normAutofit/>
          </a:bodyPr>
          <a:lstStyle/>
          <a:p>
            <a:r>
              <a:rPr lang="uk-UA" sz="3200" dirty="0"/>
              <a:t>Аналіз конкурента – </a:t>
            </a:r>
            <a:r>
              <a:rPr lang="en-US" sz="3200" dirty="0"/>
              <a:t>eBay</a:t>
            </a:r>
            <a:endParaRPr lang="uk-UA" sz="32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204366-07F8-389D-86EB-C48570A54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301717" cy="4058751"/>
          </a:xfrm>
        </p:spPr>
        <p:txBody>
          <a:bodyPr anchor="t">
            <a:normAutofit fontScale="92500" lnSpcReduction="20000"/>
          </a:bodyPr>
          <a:lstStyle/>
          <a:p>
            <a:pPr marL="36900" indent="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800" b="1" i="0" dirty="0">
                <a:effectLst/>
                <a:latin typeface="quote-cjk-patch"/>
              </a:rPr>
              <a:t>Переваги:</a:t>
            </a:r>
            <a:endParaRPr lang="uk-UA" sz="1800" b="0" i="0" dirty="0">
              <a:effectLst/>
              <a:latin typeface="quote-cjk-patch"/>
            </a:endParaRP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Надійна розподілена інфраструктура (обробка пікових навантажень).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Відкрите </a:t>
            </a:r>
            <a:r>
              <a:rPr lang="en-US" b="0" i="0" dirty="0">
                <a:effectLst/>
                <a:latin typeface="quote-cjk-patch"/>
              </a:rPr>
              <a:t>API </a:t>
            </a:r>
            <a:r>
              <a:rPr lang="uk-UA" b="0" i="0" dirty="0">
                <a:effectLst/>
                <a:latin typeface="quote-cjk-patch"/>
              </a:rPr>
              <a:t>для інтеграції з </a:t>
            </a:r>
            <a:r>
              <a:rPr lang="en-US" b="0" i="0" dirty="0">
                <a:effectLst/>
                <a:latin typeface="quote-cjk-patch"/>
              </a:rPr>
              <a:t>ERP-</a:t>
            </a:r>
            <a:r>
              <a:rPr lang="uk-UA" b="0" i="0" dirty="0">
                <a:effectLst/>
                <a:latin typeface="quote-cjk-patch"/>
              </a:rPr>
              <a:t>системами.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Глобальна локалізація (валют</a:t>
            </a:r>
            <a:r>
              <a:rPr lang="uk-UA" dirty="0">
                <a:effectLst/>
                <a:latin typeface="quote-cjk-patch"/>
              </a:rPr>
              <a:t>и</a:t>
            </a:r>
            <a:r>
              <a:rPr lang="uk-UA" b="0" i="0" dirty="0">
                <a:effectLst/>
                <a:latin typeface="quote-cjk-patch"/>
              </a:rPr>
              <a:t>, податки).</a:t>
            </a:r>
          </a:p>
          <a:p>
            <a:pPr marL="36900" indent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800" b="1" i="0" dirty="0">
                <a:effectLst/>
                <a:latin typeface="quote-cjk-patch"/>
              </a:rPr>
              <a:t>Недоліки:</a:t>
            </a:r>
            <a:endParaRPr lang="uk-UA" sz="1800" b="0" i="0" dirty="0">
              <a:effectLst/>
              <a:latin typeface="quote-cjk-patch"/>
            </a:endParaRP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Застарілі компоненти архітектури (технічний борг).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Обмежена гнучкість для спеціалізованих аукціонів (антикваріат).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Мультимедійне програмне забезпечення,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9AEDEB4-8A98-59F9-8212-9F44B03E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" r="12221" b="-3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7F4E5A74-E62D-C5E5-D751-3787338F463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223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17817-963A-84FB-4596-599A3239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uk-UA" sz="26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Аналіз конкурента – </a:t>
            </a:r>
            <a:r>
              <a:rPr lang="en-US" sz="26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Catawiki</a:t>
            </a:r>
            <a:endParaRPr lang="uk-UA" sz="260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37AD05C-66A7-E456-DB0F-8BC247541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600" b="1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Переваги:</a:t>
            </a:r>
            <a:endParaRPr lang="uk-UA" sz="1600" b="0" i="0">
              <a:ln>
                <a:solidFill>
                  <a:srgbClr val="404040">
                    <a:alpha val="10000"/>
                  </a:srgbClr>
                </a:solidFill>
              </a:ln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Експертна валідація лотів через </a:t>
            </a:r>
            <a:r>
              <a:rPr lang="en-US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API.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Система автоматичних ставок (бекенд-логіка).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600" b="1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Недоліки:</a:t>
            </a:r>
            <a:endParaRPr lang="uk-UA" sz="1600" b="0" i="0">
              <a:ln>
                <a:solidFill>
                  <a:srgbClr val="404040">
                    <a:alpha val="10000"/>
                  </a:srgbClr>
                </a:solidFill>
              </a:ln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Відсутність </a:t>
            </a:r>
            <a:r>
              <a:rPr lang="en-US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API </a:t>
            </a: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для історії переглядів.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Обмежені можливості кастомізації лотів (форматування, мультимедіа).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Обличчя людини, усмішк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0C5C9EA-4624-1A9C-CB9D-010D000C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821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6E2E1B41-62EC-D90E-CC42-362F9D4F3AF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6811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6C20-D775-65A4-6676-729924BE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uk-UA" sz="2800" b="1" i="0">
                <a:effectLst/>
                <a:latin typeface="quote-cjk-patch"/>
              </a:rPr>
              <a:t>Аналіз конкурента – </a:t>
            </a:r>
            <a:r>
              <a:rPr lang="en-US" sz="2800" b="1" i="0">
                <a:effectLst/>
                <a:latin typeface="quote-cjk-patch"/>
              </a:rPr>
              <a:t>Heritage Auctions</a:t>
            </a:r>
            <a:endParaRPr lang="uk-UA" sz="280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C8E9CE4-6170-87B4-5ADB-566BAB18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600" b="1" i="0">
                <a:effectLst/>
                <a:latin typeface="quote-cjk-patch"/>
              </a:rPr>
              <a:t>Переваги:</a:t>
            </a:r>
            <a:endParaRPr lang="uk-UA" sz="1600" b="0" i="0"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Архіви минулих аукціонів у БД.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Інтегрований конвертер валют на сервері.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600" b="1" i="0">
                <a:effectLst/>
                <a:latin typeface="quote-cjk-patch"/>
              </a:rPr>
              <a:t>Недоліки:</a:t>
            </a:r>
            <a:endParaRPr lang="uk-UA" sz="1600" b="0" i="0"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Високі комісії через складну платіжну логіку.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Жорсткі обмеження </a:t>
            </a:r>
            <a:r>
              <a:rPr lang="en-US" sz="1600" b="0" i="0">
                <a:effectLst/>
                <a:latin typeface="quote-cjk-patch"/>
              </a:rPr>
              <a:t>API </a:t>
            </a:r>
            <a:r>
              <a:rPr lang="uk-UA" sz="1600" b="0" i="0">
                <a:effectLst/>
                <a:latin typeface="quote-cjk-patch"/>
              </a:rPr>
              <a:t>для продавців.</a:t>
            </a:r>
          </a:p>
          <a:p>
            <a:pPr>
              <a:buNone/>
            </a:pPr>
            <a:br>
              <a:rPr lang="uk-UA" sz="1600"/>
            </a:br>
            <a:endParaRPr lang="uk-UA" sz="16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Веб-сайт, Веб-сторінк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0E9ECF4-982C-21E5-1CB8-39344EF8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5" r="3" b="3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623C4D19-2DBC-5141-3040-77DD98A5B60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861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7A16-0F64-0007-60D8-51F2006D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r>
              <a:rPr lang="uk-UA" sz="6600" b="1" i="0" dirty="0">
                <a:effectLst/>
                <a:latin typeface="quote-cjk-patch"/>
              </a:rPr>
              <a:t>Постановка задачі</a:t>
            </a:r>
            <a:endParaRPr lang="uk-UA" sz="66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AC77EA-2DF1-3236-4D03-69AC56B8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Реалізація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REST API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клієнтської частини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React).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Безпечна обробка транзакцій (ставки, оплата).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Розподіл ролей: користувач, продавець, адміністратор.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Інтеграція з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PayPal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та захист від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CSRF-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атак.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A9DF5936-8C63-9ADE-DEFC-3CA6C45E969A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0689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5EAD5-887A-FF14-3722-FDE02A4F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02" y="1118809"/>
            <a:ext cx="4671467" cy="4747683"/>
          </a:xfrm>
        </p:spPr>
        <p:txBody>
          <a:bodyPr anchor="ctr">
            <a:normAutofit/>
          </a:bodyPr>
          <a:lstStyle/>
          <a:p>
            <a:r>
              <a:rPr lang="uk-UA" sz="4800" b="1" i="0" dirty="0">
                <a:effectLst/>
                <a:latin typeface="quote-cjk-patch"/>
              </a:rPr>
              <a:t>Приклади реалізації системи</a:t>
            </a:r>
            <a:endParaRPr lang="uk-UA" sz="48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E6D5378-7559-FE05-B9EC-0D348272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Реалізовано: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WebSocket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оновлення ставок у реальному часі.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Шифрування паролів (</a:t>
            </a:r>
            <a:r>
              <a:rPr lang="en-US" b="0" i="0" dirty="0" err="1">
                <a:solidFill>
                  <a:schemeClr val="tx1"/>
                </a:solidFill>
                <a:effectLst/>
                <a:latin typeface="quote-cjk-patch"/>
              </a:rPr>
              <a:t>bcrypt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).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Обмеження запитів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express-rate-limit).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Має бути: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Система повідомлень через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WebSocket/Socket.IO.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Розширення платіжних шлюзів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Stripe).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2699E9A2-442B-76DE-AC36-2AA810331B5A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370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09796-7E82-34AD-6354-7FCAA1A0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uk-UA" sz="4800" b="1" i="0" dirty="0">
                <a:effectLst/>
                <a:latin typeface="quote-cjk-patch"/>
              </a:rPr>
              <a:t>ОПИС ПРОГРАМНИХ РІШЕНЬ</a:t>
            </a:r>
            <a:endParaRPr lang="uk-UA" sz="48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DD1F773-659A-87D8-F6A1-4C83B68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quote-cjk-patch"/>
              </a:rPr>
              <a:t>Backend: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 Node.js + Express.js.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БД: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MySQL (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реляційна модель).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Безпека: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CORS, express-session.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Інструменти: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Postman (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тестування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API).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GB" dirty="0" err="1">
                <a:solidFill>
                  <a:schemeClr val="tx1"/>
                </a:solidFill>
                <a:effectLst/>
                <a:latin typeface="quote-cjk-patch"/>
              </a:rPr>
              <a:t>Paypal</a:t>
            </a:r>
            <a:r>
              <a:rPr lang="en-GB" dirty="0">
                <a:solidFill>
                  <a:schemeClr val="tx1"/>
                </a:solidFill>
                <a:effectLst/>
                <a:latin typeface="quote-cjk-patch"/>
              </a:rPr>
              <a:t> (</a:t>
            </a:r>
            <a:r>
              <a:rPr lang="uk-UA" dirty="0">
                <a:solidFill>
                  <a:schemeClr val="tx1"/>
                </a:solidFill>
                <a:effectLst/>
                <a:latin typeface="quote-cjk-patch"/>
              </a:rPr>
              <a:t>інтеграція платежів).</a:t>
            </a:r>
            <a:br>
              <a:rPr lang="uk-UA" dirty="0">
                <a:solidFill>
                  <a:schemeClr val="tx1"/>
                </a:solidFill>
              </a:rPr>
            </a:b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49301386-14D1-DA3A-0B33-FD5CB263FF76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1985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9ABE5-59DC-F40E-35F9-19E4D98C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uk-UA" sz="4800" b="1" i="0">
                <a:effectLst/>
                <a:latin typeface="quote-cjk-patch"/>
              </a:rPr>
              <a:t>Архітектура системи (</a:t>
            </a:r>
            <a:r>
              <a:rPr lang="en-US" sz="4800" b="1" i="0">
                <a:effectLst/>
                <a:latin typeface="quote-cjk-patch"/>
              </a:rPr>
              <a:t>MVC)</a:t>
            </a:r>
            <a:endParaRPr lang="uk-UA" sz="480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C5227CA-FD82-1733-ECF4-64ED8CE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Модель: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Взаємодія з БД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MySQL).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Контролер: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Обробка запитів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 Router).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quote-cjk-patch"/>
              </a:rPr>
              <a:t>View: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Генерація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JSON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клієнта.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Схема: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Користувач →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 → Middleware →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Контролер → БД.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1DFA5AA4-2949-33AA-251C-DB3B62F38B3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03418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ь">
  <a:themeElements>
    <a:clrScheme name="Сланец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TM04033929[[fn=Сланець]]</Template>
  <TotalTime>114</TotalTime>
  <Words>798</Words>
  <Application>Microsoft Office PowerPoint</Application>
  <PresentationFormat>Широкий екран</PresentationFormat>
  <Paragraphs>138</Paragraphs>
  <Slides>24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24</vt:i4>
      </vt:variant>
    </vt:vector>
  </HeadingPairs>
  <TitlesOfParts>
    <vt:vector size="30" baseType="lpstr">
      <vt:lpstr>Aptos</vt:lpstr>
      <vt:lpstr>Calisto MT</vt:lpstr>
      <vt:lpstr>quote-cjk-patch</vt:lpstr>
      <vt:lpstr>Times New Roman</vt:lpstr>
      <vt:lpstr>Wingdings 2</vt:lpstr>
      <vt:lpstr>Сланець</vt:lpstr>
      <vt:lpstr>Веб-система «Онлайн аукціон для рідкісних товарів». Серверна частина</vt:lpstr>
      <vt:lpstr>Мета роботи</vt:lpstr>
      <vt:lpstr>Аналіз конкурента – eBay</vt:lpstr>
      <vt:lpstr>Аналіз конкурента – Catawiki</vt:lpstr>
      <vt:lpstr>Аналіз конкурента – Heritage Auctions</vt:lpstr>
      <vt:lpstr>Постановка задачі</vt:lpstr>
      <vt:lpstr>Приклади реалізації системи</vt:lpstr>
      <vt:lpstr>ОПИС ПРОГРАМНИХ РІШЕНЬ</vt:lpstr>
      <vt:lpstr>Архітектура системи (MVC)</vt:lpstr>
      <vt:lpstr>АРХІТЕКТУРА ТА ПРОЕКТУВАННЯ СИСТЕМИ </vt:lpstr>
      <vt:lpstr>АРХІТЕКТУРА ТА ПРОЕКТУВАННЯ СИСТЕМИ </vt:lpstr>
      <vt:lpstr>АРХІТЕКТУРА ТА ПРОЕКТУВАННЯ СИСТЕМИ </vt:lpstr>
      <vt:lpstr>АРХІТЕКТУРА ТА ПРОЕКТУВАННЯ СИСТЕМИ </vt:lpstr>
      <vt:lpstr>ПРИКЛАДИ РЕАЛІЗАЦІЇ СИСТЕМИ</vt:lpstr>
      <vt:lpstr>ПРИКЛАДИ РЕАЛІЗАЦІЇ СИСТЕМИ</vt:lpstr>
      <vt:lpstr>ПРИКЛАДИ РЕАЛІЗАЦІЇ СИСТЕМИ</vt:lpstr>
      <vt:lpstr>Інтеграція з PayPal</vt:lpstr>
      <vt:lpstr>ТЕСТУВАННЯ ПРОГРАМНОГО ЗАБЕЗПЕЧЕННЯ</vt:lpstr>
      <vt:lpstr>ТЕСТУВАННЯ ПРОГРАМНОГО ЗАБЕЗПЕЧЕННЯ</vt:lpstr>
      <vt:lpstr>ТЕСТУВАННЯ ПРОГРАМНОГО ЗАБЕЗПЕЧЕННЯ</vt:lpstr>
      <vt:lpstr>ТЕСТУВАННЯ ПРОГРАМНОГО ЗАБЕЗПЕЧЕННЯ</vt:lpstr>
      <vt:lpstr>Висновки щодо тестування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Stanislav Solovei</dc:creator>
  <cp:lastModifiedBy>Stanislav Solovei</cp:lastModifiedBy>
  <cp:revision>7</cp:revision>
  <dcterms:created xsi:type="dcterms:W3CDTF">2025-06-08T20:35:13Z</dcterms:created>
  <dcterms:modified xsi:type="dcterms:W3CDTF">2025-06-09T04:45:55Z</dcterms:modified>
</cp:coreProperties>
</file>